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 id="263" r:id="rId3"/>
    <p:sldId id="257" r:id="rId4"/>
    <p:sldId id="265" r:id="rId5"/>
    <p:sldId id="264" r:id="rId6"/>
    <p:sldId id="266"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C7F9D26-FCA7-4173-83D1-19E8542E7D38}"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7F9D26-FCA7-4173-83D1-19E8542E7D38}"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7F9D26-FCA7-4173-83D1-19E8542E7D38}"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7F9D26-FCA7-4173-83D1-19E8542E7D38}"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7F9D26-FCA7-4173-83D1-19E8542E7D38}"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C7F9D26-FCA7-4173-83D1-19E8542E7D38}"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C7F9D26-FCA7-4173-83D1-19E8542E7D38}" type="datetimeFigureOut">
              <a:rPr lang="en-US" smtClean="0"/>
              <a:pPr/>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C7F9D26-FCA7-4173-83D1-19E8542E7D38}" type="datetimeFigureOut">
              <a:rPr lang="en-US" smtClean="0"/>
              <a:pPr/>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F9D26-FCA7-4173-83D1-19E8542E7D38}" type="datetimeFigureOut">
              <a:rPr lang="en-US" smtClean="0"/>
              <a:pPr/>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7F9D26-FCA7-4173-83D1-19E8542E7D38}"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7F9D26-FCA7-4173-83D1-19E8542E7D38}"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C981D-63FE-44F6-A0C3-D236B7A77F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F9D26-FCA7-4173-83D1-19E8542E7D38}" type="datetimeFigureOut">
              <a:rPr lang="en-US" smtClean="0"/>
              <a:pPr/>
              <a:t>1/21/2022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C981D-63FE-44F6-A0C3-D236B7A77F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q=http://www.accolades-solutions.com&amp;sa=D&amp;sntz=1&amp;usg=AFQjCNFH-ZFdFb9cJxu0BCQaQmQQ6uEwwQ" TargetMode="External"/><Relationship Id="rId2" Type="http://schemas.openxmlformats.org/officeDocument/2006/relationships/hyperlink" Target="https://mail.google.com/mail/u/0/h/zkmh1eir6q7x/?&amp;cs=wh&amp;v=b&amp;to=sarvang@accolades-solutions.com" TargetMode="Externa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6858000"/>
          </a:xfrm>
        </p:spPr>
        <p:style>
          <a:lnRef idx="1">
            <a:schemeClr val="dk1"/>
          </a:lnRef>
          <a:fillRef idx="2">
            <a:schemeClr val="dk1"/>
          </a:fillRef>
          <a:effectRef idx="1">
            <a:schemeClr val="dk1"/>
          </a:effectRef>
          <a:fontRef idx="minor">
            <a:schemeClr val="dk1"/>
          </a:fontRef>
        </p:style>
        <p:txBody>
          <a:bodyPr>
            <a:normAutofit/>
          </a:bodyPr>
          <a:lstStyle/>
          <a:p>
            <a:br>
              <a:rPr lang="en-IN" sz="3600" b="1" dirty="0"/>
            </a:br>
            <a:r>
              <a:rPr lang="en-IN" sz="3600" b="1" dirty="0"/>
              <a:t>Mr. Sarvang Shah</a:t>
            </a:r>
            <a:br>
              <a:rPr lang="en-IN" sz="3600" dirty="0"/>
            </a:br>
            <a:r>
              <a:rPr lang="en-IN" sz="3600" dirty="0"/>
              <a:t>Accolades Solutions</a:t>
            </a:r>
            <a:br>
              <a:rPr lang="en-IN" sz="3600" dirty="0"/>
            </a:br>
            <a:r>
              <a:rPr lang="en-IN" sz="3600" dirty="0"/>
              <a:t>Mobile: +91 9067408464</a:t>
            </a:r>
            <a:br>
              <a:rPr lang="en-IN" sz="3600" dirty="0"/>
            </a:br>
            <a:r>
              <a:rPr lang="en-IN" sz="2400" dirty="0"/>
              <a:t>Email ID:</a:t>
            </a:r>
            <a:r>
              <a:rPr lang="en-IN" sz="2400" b="1" dirty="0"/>
              <a:t> </a:t>
            </a:r>
            <a:r>
              <a:rPr lang="en-IN" sz="2400" b="1" dirty="0">
                <a:hlinkClick r:id="rId2"/>
              </a:rPr>
              <a:t>sarvang@accolades-solutions.com</a:t>
            </a:r>
            <a:r>
              <a:rPr lang="en-IN" sz="2400" dirty="0"/>
              <a:t> </a:t>
            </a:r>
            <a:r>
              <a:rPr lang="en-IN" sz="3600" dirty="0"/>
              <a:t>       . </a:t>
            </a:r>
            <a:r>
              <a:rPr lang="en-IN" sz="3600" u="sng" dirty="0">
                <a:hlinkClick r:id="rId3"/>
              </a:rPr>
              <a:t>www.accolades-solutions.com</a:t>
            </a:r>
            <a:r>
              <a:rPr lang="en-IN" sz="3600" dirty="0"/>
              <a:t> </a:t>
            </a:r>
            <a:br>
              <a:rPr lang="en-IN" sz="3600" dirty="0"/>
            </a:br>
            <a:endParaRPr lang="en-IN" sz="3600" dirty="0"/>
          </a:p>
        </p:txBody>
      </p:sp>
      <p:pic>
        <p:nvPicPr>
          <p:cNvPr id="17410" name="Picture 2" descr="ACCOLADES &amp;amp; AWARDS"/>
          <p:cNvPicPr>
            <a:picLocks noChangeAspect="1" noChangeArrowheads="1"/>
          </p:cNvPicPr>
          <p:nvPr/>
        </p:nvPicPr>
        <p:blipFill>
          <a:blip r:embed="rId4" cstate="print"/>
          <a:srcRect/>
          <a:stretch>
            <a:fillRect/>
          </a:stretch>
        </p:blipFill>
        <p:spPr bwMode="auto">
          <a:xfrm>
            <a:off x="3733800" y="304800"/>
            <a:ext cx="1676400" cy="1543051"/>
          </a:xfrm>
          <a:prstGeom prst="rect">
            <a:avLst/>
          </a:prstGeom>
          <a:noFill/>
        </p:spPr>
      </p:pic>
      <p:pic>
        <p:nvPicPr>
          <p:cNvPr id="4" name="Picture 3">
            <a:extLst>
              <a:ext uri="{FF2B5EF4-FFF2-40B4-BE49-F238E27FC236}">
                <a16:creationId xmlns:a16="http://schemas.microsoft.com/office/drawing/2014/main" id="{01EE6B5C-C911-49B2-819E-FC1D2DF2CA8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6600" y="533400"/>
            <a:ext cx="2514600" cy="1219200"/>
          </a:xfrm>
          <a:prstGeom prst="rect">
            <a:avLst/>
          </a:prstGeom>
        </p:spPr>
      </p:pic>
      <p:sp>
        <p:nvSpPr>
          <p:cNvPr id="6" name="Title 1">
            <a:extLst>
              <a:ext uri="{FF2B5EF4-FFF2-40B4-BE49-F238E27FC236}">
                <a16:creationId xmlns:a16="http://schemas.microsoft.com/office/drawing/2014/main" id="{B2A41B13-5F8D-4094-9C03-BA80AC536E5D}"/>
              </a:ext>
            </a:extLst>
          </p:cNvPr>
          <p:cNvSpPr txBox="1">
            <a:spLocks/>
          </p:cNvSpPr>
          <p:nvPr/>
        </p:nvSpPr>
        <p:spPr>
          <a:xfrm>
            <a:off x="0" y="0"/>
            <a:ext cx="9144000" cy="533400"/>
          </a:xfrm>
          <a:prstGeom prst="rect">
            <a:avLst/>
          </a:prstGeom>
          <a:solidFill>
            <a:srgbClr val="FFC0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2000" u="sng" dirty="0">
                <a:latin typeface="Arial Rounded MT Bold" pitchFamily="34" charset="0"/>
              </a:rPr>
              <a:t>Accolades HRMS Website – Coming Soon…on Date: 1 Feb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rgbClr val="FFC000"/>
          </a:solidFill>
        </p:spPr>
        <p:txBody>
          <a:bodyPr>
            <a:noAutofit/>
          </a:bodyPr>
          <a:lstStyle/>
          <a:p>
            <a:r>
              <a:rPr lang="en-IN" sz="2000" u="sng" dirty="0">
                <a:latin typeface="Arial Rounded MT Bold" pitchFamily="34" charset="0"/>
              </a:rPr>
              <a:t>Accolades HRMS Website – Coming Soon…on Date: 1 Feb 2022</a:t>
            </a:r>
            <a:br>
              <a:rPr lang="en-IN" sz="2000" u="sng" dirty="0">
                <a:latin typeface="Arial Rounded MT Bold" pitchFamily="34" charset="0"/>
              </a:rPr>
            </a:br>
            <a:endParaRPr lang="en-IN" sz="2000" u="sng" dirty="0">
              <a:latin typeface="Arial Rounded MT Bold" pitchFamily="34" charset="0"/>
            </a:endParaRPr>
          </a:p>
        </p:txBody>
      </p:sp>
      <p:sp>
        <p:nvSpPr>
          <p:cNvPr id="3" name="Content Placeholder 2"/>
          <p:cNvSpPr>
            <a:spLocks noGrp="1"/>
          </p:cNvSpPr>
          <p:nvPr>
            <p:ph idx="1"/>
          </p:nvPr>
        </p:nvSpPr>
        <p:spPr/>
        <p:txBody>
          <a:bodyPr/>
          <a:lstStyle/>
          <a:p>
            <a:endParaRPr lang="en-IN"/>
          </a:p>
        </p:txBody>
      </p:sp>
      <p:pic>
        <p:nvPicPr>
          <p:cNvPr id="16386" name="Picture 2" descr="What is performance management? A super simple explanation for everyone |  Bernard Marr"/>
          <p:cNvPicPr>
            <a:picLocks noChangeAspect="1" noChangeArrowheads="1"/>
          </p:cNvPicPr>
          <p:nvPr/>
        </p:nvPicPr>
        <p:blipFill>
          <a:blip r:embed="rId2" cstate="print"/>
          <a:srcRect/>
          <a:stretch>
            <a:fillRect/>
          </a:stretch>
        </p:blipFill>
        <p:spPr bwMode="auto">
          <a:xfrm>
            <a:off x="0" y="609600"/>
            <a:ext cx="9144000" cy="6248400"/>
          </a:xfrm>
          <a:prstGeom prst="rect">
            <a:avLst/>
          </a:prstGeom>
          <a:noFill/>
        </p:spPr>
      </p:pic>
      <p:pic>
        <p:nvPicPr>
          <p:cNvPr id="5" name="Picture 4">
            <a:extLst>
              <a:ext uri="{FF2B5EF4-FFF2-40B4-BE49-F238E27FC236}">
                <a16:creationId xmlns:a16="http://schemas.microsoft.com/office/drawing/2014/main" id="{5B2AB208-85B9-479F-B3DD-CE026E0FA5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9600" y="6248400"/>
            <a:ext cx="914400" cy="609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58% Companies Say Performance Management is Ineffective - Empxtrack"/>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3" name="Picture 2">
            <a:extLst>
              <a:ext uri="{FF2B5EF4-FFF2-40B4-BE49-F238E27FC236}">
                <a16:creationId xmlns:a16="http://schemas.microsoft.com/office/drawing/2014/main" id="{085C5BAE-7670-4712-BA9A-19AEF36D59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9600" y="6248400"/>
            <a:ext cx="914400" cy="609600"/>
          </a:xfrm>
          <a:prstGeom prst="rect">
            <a:avLst/>
          </a:prstGeom>
        </p:spPr>
      </p:pic>
      <p:sp>
        <p:nvSpPr>
          <p:cNvPr id="4" name="Title 1">
            <a:extLst>
              <a:ext uri="{FF2B5EF4-FFF2-40B4-BE49-F238E27FC236}">
                <a16:creationId xmlns:a16="http://schemas.microsoft.com/office/drawing/2014/main" id="{D72CAE7A-C867-463C-B96B-0FC211E49711}"/>
              </a:ext>
            </a:extLst>
          </p:cNvPr>
          <p:cNvSpPr>
            <a:spLocks noGrp="1"/>
          </p:cNvSpPr>
          <p:nvPr>
            <p:ph type="title"/>
          </p:nvPr>
        </p:nvSpPr>
        <p:spPr>
          <a:xfrm>
            <a:off x="0" y="0"/>
            <a:ext cx="9144000" cy="533400"/>
          </a:xfrm>
          <a:solidFill>
            <a:srgbClr val="FFC000"/>
          </a:solidFill>
        </p:spPr>
        <p:txBody>
          <a:bodyPr>
            <a:noAutofit/>
          </a:bodyPr>
          <a:lstStyle/>
          <a:p>
            <a:r>
              <a:rPr lang="en-IN" sz="2000" u="sng" dirty="0">
                <a:latin typeface="Arial Rounded MT Bold" pitchFamily="34" charset="0"/>
              </a:rPr>
              <a:t>Accolades HRMS Website – Coming Soon…on Date: 1 Feb 2022</a:t>
            </a:r>
            <a:br>
              <a:rPr lang="en-IN" sz="2000" u="sng" dirty="0">
                <a:latin typeface="Arial Rounded MT Bold" pitchFamily="34" charset="0"/>
              </a:rPr>
            </a:br>
            <a:endParaRPr lang="en-IN" sz="2000" u="sng" dirty="0">
              <a:latin typeface="Arial Rounded MT Bold"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a:solidFill>
            <a:srgbClr val="FFC000"/>
          </a:solidFill>
        </p:spPr>
        <p:txBody>
          <a:bodyPr>
            <a:normAutofit fontScale="90000"/>
          </a:bodyPr>
          <a:lstStyle/>
          <a:p>
            <a:pPr algn="l"/>
            <a:r>
              <a:rPr lang="en-IN" dirty="0"/>
              <a:t>Introduction </a:t>
            </a:r>
          </a:p>
        </p:txBody>
      </p:sp>
      <p:sp>
        <p:nvSpPr>
          <p:cNvPr id="3" name="Content Placeholder 2"/>
          <p:cNvSpPr>
            <a:spLocks noGrp="1"/>
          </p:cNvSpPr>
          <p:nvPr>
            <p:ph idx="1"/>
          </p:nvPr>
        </p:nvSpPr>
        <p:spPr>
          <a:xfrm>
            <a:off x="0" y="609600"/>
            <a:ext cx="8991600" cy="5516563"/>
          </a:xfrm>
        </p:spPr>
        <p:txBody>
          <a:bodyPr>
            <a:normAutofit/>
          </a:bodyPr>
          <a:lstStyle/>
          <a:p>
            <a:pPr algn="just"/>
            <a:r>
              <a:rPr lang="en-IN" sz="2400" dirty="0"/>
              <a:t>Performance management is the current buzzword and is the need in the current times of cut throat competition and the organizational battle for leadership.</a:t>
            </a:r>
          </a:p>
          <a:p>
            <a:pPr algn="just"/>
            <a:r>
              <a:rPr lang="en-IN" sz="2400" dirty="0"/>
              <a:t>Performance management is a much broader function of HR, as it encompasses activities such as joint goal setting, continuous progress review and frequent communication, feedback and coaching for improved performance, implementation of employee development programmes and rewarding achievements.</a:t>
            </a:r>
          </a:p>
          <a:p>
            <a:pPr algn="just"/>
            <a:r>
              <a:rPr lang="en-IN" sz="2400" dirty="0"/>
              <a:t>The process of performance management starts with the joining of a new incumbent in a system and ends when an employee quits the organization</a:t>
            </a:r>
          </a:p>
        </p:txBody>
      </p:sp>
      <p:pic>
        <p:nvPicPr>
          <p:cNvPr id="7" name="Picture 6">
            <a:extLst>
              <a:ext uri="{FF2B5EF4-FFF2-40B4-BE49-F238E27FC236}">
                <a16:creationId xmlns:a16="http://schemas.microsoft.com/office/drawing/2014/main" id="{CE5D8244-0C1E-4B3B-8397-548507E4B7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0" y="6248400"/>
            <a:ext cx="914400" cy="609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rgbClr val="FFC000"/>
          </a:solidFill>
        </p:spPr>
        <p:txBody>
          <a:bodyPr>
            <a:normAutofit fontScale="90000"/>
          </a:bodyPr>
          <a:lstStyle/>
          <a:p>
            <a:pPr algn="l"/>
            <a:r>
              <a:rPr lang="en-IN" dirty="0"/>
              <a:t>Objectives of performance management  </a:t>
            </a:r>
          </a:p>
        </p:txBody>
      </p:sp>
      <p:sp>
        <p:nvSpPr>
          <p:cNvPr id="3" name="Content Placeholder 2"/>
          <p:cNvSpPr>
            <a:spLocks noGrp="1"/>
          </p:cNvSpPr>
          <p:nvPr>
            <p:ph idx="1"/>
          </p:nvPr>
        </p:nvSpPr>
        <p:spPr>
          <a:xfrm>
            <a:off x="0" y="685800"/>
            <a:ext cx="9144000" cy="6172200"/>
          </a:xfrm>
        </p:spPr>
        <p:txBody>
          <a:bodyPr>
            <a:noAutofit/>
          </a:bodyPr>
          <a:lstStyle/>
          <a:p>
            <a:pPr marL="457200" indent="-457200" algn="just">
              <a:buFont typeface="+mj-lt"/>
              <a:buAutoNum type="arabicPeriod"/>
            </a:pPr>
            <a:r>
              <a:rPr lang="en-IN" sz="2000" dirty="0"/>
              <a:t>To enable the employees towards </a:t>
            </a:r>
            <a:r>
              <a:rPr lang="en-IN" sz="2000" b="1" dirty="0"/>
              <a:t>achievement</a:t>
            </a:r>
            <a:r>
              <a:rPr lang="en-IN" sz="2000" dirty="0"/>
              <a:t> of superior standards of work performance.</a:t>
            </a:r>
          </a:p>
          <a:p>
            <a:pPr marL="457200" indent="-457200" algn="just">
              <a:buFont typeface="+mj-lt"/>
              <a:buAutoNum type="arabicPeriod"/>
            </a:pPr>
            <a:r>
              <a:rPr lang="en-IN" sz="2000" dirty="0"/>
              <a:t>To help the employees in identifying the </a:t>
            </a:r>
            <a:r>
              <a:rPr lang="en-IN" sz="2000" b="1" dirty="0"/>
              <a:t>knowledge and skills </a:t>
            </a:r>
            <a:r>
              <a:rPr lang="en-IN" sz="2000" dirty="0"/>
              <a:t>required for performing the job efficiently as this would drive their focus towards performing the right task in the right way.</a:t>
            </a:r>
          </a:p>
          <a:p>
            <a:pPr marL="457200" indent="-457200" algn="just">
              <a:buFont typeface="+mj-lt"/>
              <a:buAutoNum type="arabicPeriod"/>
            </a:pPr>
            <a:r>
              <a:rPr lang="en-IN" sz="2000" b="1" dirty="0"/>
              <a:t>Boosting the performance </a:t>
            </a:r>
            <a:r>
              <a:rPr lang="en-IN" sz="2000" dirty="0"/>
              <a:t>of the employees by encouraging employee empowerment, motivation and implementation of an effective reward mechanism.</a:t>
            </a:r>
          </a:p>
          <a:p>
            <a:pPr marL="457200" indent="-457200" algn="just">
              <a:buFont typeface="+mj-lt"/>
              <a:buAutoNum type="arabicPeriod"/>
            </a:pPr>
            <a:r>
              <a:rPr lang="en-IN" sz="2000" dirty="0"/>
              <a:t>Promoting a two way system of communication between the supervisors and the employees for clarifying expectations about the roles and accountabilities, communicating the functional and organizational goals, providing a regular and a transparent feedback for improving employee performance and continuous coaching.</a:t>
            </a:r>
          </a:p>
          <a:p>
            <a:pPr marL="457200" indent="-457200" algn="just">
              <a:buFont typeface="+mj-lt"/>
              <a:buAutoNum type="arabicPeriod"/>
            </a:pPr>
            <a:r>
              <a:rPr lang="en-IN" sz="2000" dirty="0"/>
              <a:t>Identifying the barriers to </a:t>
            </a:r>
            <a:r>
              <a:rPr lang="en-IN" sz="2000" b="1" dirty="0"/>
              <a:t>effective performance </a:t>
            </a:r>
            <a:r>
              <a:rPr lang="en-IN" sz="2000" dirty="0"/>
              <a:t>and resolving those barriers through constant monitoring, coaching and development interventions.</a:t>
            </a:r>
          </a:p>
          <a:p>
            <a:pPr marL="457200" indent="-457200" algn="just">
              <a:buFont typeface="+mj-lt"/>
              <a:buAutoNum type="arabicPeriod"/>
            </a:pPr>
            <a:r>
              <a:rPr lang="en-IN" sz="2000" dirty="0"/>
              <a:t>Creating a basis for several administrative decisions </a:t>
            </a:r>
            <a:r>
              <a:rPr lang="en-IN" sz="2000" b="1" dirty="0"/>
              <a:t>strategic planning, succession planning, promotions and performance based payment.</a:t>
            </a:r>
          </a:p>
          <a:p>
            <a:pPr algn="just">
              <a:buNone/>
            </a:pPr>
            <a:endParaRPr lang="en-IN" sz="1800" dirty="0"/>
          </a:p>
        </p:txBody>
      </p:sp>
      <p:pic>
        <p:nvPicPr>
          <p:cNvPr id="5" name="Picture 4">
            <a:extLst>
              <a:ext uri="{FF2B5EF4-FFF2-40B4-BE49-F238E27FC236}">
                <a16:creationId xmlns:a16="http://schemas.microsoft.com/office/drawing/2014/main" id="{915902BB-868D-40EE-A279-DDB796313D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0" y="6248400"/>
            <a:ext cx="914400" cy="609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rgbClr val="FFC000"/>
          </a:solidFill>
        </p:spPr>
        <p:txBody>
          <a:bodyPr>
            <a:normAutofit fontScale="90000"/>
          </a:bodyPr>
          <a:lstStyle/>
          <a:p>
            <a:pPr algn="l"/>
            <a:r>
              <a:rPr lang="en-IN" sz="4000" dirty="0"/>
              <a:t>Benefits of performance management </a:t>
            </a:r>
          </a:p>
        </p:txBody>
      </p:sp>
      <p:graphicFrame>
        <p:nvGraphicFramePr>
          <p:cNvPr id="4" name="Content Placeholder 3"/>
          <p:cNvGraphicFramePr>
            <a:graphicFrameLocks noGrp="1"/>
          </p:cNvGraphicFramePr>
          <p:nvPr>
            <p:ph idx="1"/>
          </p:nvPr>
        </p:nvGraphicFramePr>
        <p:xfrm>
          <a:off x="304800" y="990600"/>
          <a:ext cx="8458200" cy="3948430"/>
        </p:xfrm>
        <a:graphic>
          <a:graphicData uri="http://schemas.openxmlformats.org/drawingml/2006/table">
            <a:tbl>
              <a:tblPr firstRow="1" bandRow="1">
                <a:tableStyleId>{5C22544A-7EE6-4342-B048-85BDC9FD1C3A}</a:tableStyleId>
              </a:tblPr>
              <a:tblGrid>
                <a:gridCol w="1879600">
                  <a:extLst>
                    <a:ext uri="{9D8B030D-6E8A-4147-A177-3AD203B41FA5}">
                      <a16:colId xmlns:a16="http://schemas.microsoft.com/office/drawing/2014/main" val="20000"/>
                    </a:ext>
                  </a:extLst>
                </a:gridCol>
                <a:gridCol w="6578600">
                  <a:extLst>
                    <a:ext uri="{9D8B030D-6E8A-4147-A177-3AD203B41FA5}">
                      <a16:colId xmlns:a16="http://schemas.microsoft.com/office/drawing/2014/main" val="20001"/>
                    </a:ext>
                  </a:extLst>
                </a:gridCol>
              </a:tblGrid>
              <a:tr h="462820">
                <a:tc>
                  <a:txBody>
                    <a:bodyPr/>
                    <a:lstStyle/>
                    <a:p>
                      <a:r>
                        <a:rPr lang="en-IN" dirty="0" err="1"/>
                        <a:t>Sr</a:t>
                      </a:r>
                      <a:r>
                        <a:rPr lang="en-IN" dirty="0"/>
                        <a:t> No </a:t>
                      </a:r>
                    </a:p>
                  </a:txBody>
                  <a:tcPr/>
                </a:tc>
                <a:tc>
                  <a:txBody>
                    <a:bodyPr/>
                    <a:lstStyle/>
                    <a:p>
                      <a:r>
                        <a:rPr lang="en-IN" dirty="0"/>
                        <a:t>Benefits </a:t>
                      </a:r>
                    </a:p>
                  </a:txBody>
                  <a:tcPr/>
                </a:tc>
                <a:extLst>
                  <a:ext uri="{0D108BD9-81ED-4DB2-BD59-A6C34878D82A}">
                    <a16:rowId xmlns:a16="http://schemas.microsoft.com/office/drawing/2014/main" val="10000"/>
                  </a:ext>
                </a:extLst>
              </a:tr>
              <a:tr h="1161870">
                <a:tc>
                  <a:txBody>
                    <a:bodyPr/>
                    <a:lstStyle/>
                    <a:p>
                      <a:pPr algn="l"/>
                      <a:r>
                        <a:rPr lang="en-IN" sz="2000" dirty="0"/>
                        <a:t>Organization’s Benefits</a:t>
                      </a:r>
                    </a:p>
                  </a:txBody>
                  <a:tcPr marL="47625" marR="47625" marT="47625" marB="47625"/>
                </a:tc>
                <a:tc>
                  <a:txBody>
                    <a:bodyPr/>
                    <a:lstStyle/>
                    <a:p>
                      <a:pPr algn="just"/>
                      <a:r>
                        <a:rPr lang="en-IN" sz="2000" dirty="0"/>
                        <a:t>Improved organizational performance, employee retention and loyalty, improved productivity, overcoming the barriers to communication, clear accountabilities, and cost advantages.</a:t>
                      </a:r>
                    </a:p>
                  </a:txBody>
                  <a:tcPr marL="47625" marR="47625" marT="47625" marB="47625"/>
                </a:tc>
                <a:extLst>
                  <a:ext uri="{0D108BD9-81ED-4DB2-BD59-A6C34878D82A}">
                    <a16:rowId xmlns:a16="http://schemas.microsoft.com/office/drawing/2014/main" val="10001"/>
                  </a:ext>
                </a:extLst>
              </a:tr>
              <a:tr h="814755">
                <a:tc>
                  <a:txBody>
                    <a:bodyPr/>
                    <a:lstStyle/>
                    <a:p>
                      <a:pPr algn="l"/>
                      <a:r>
                        <a:rPr lang="en-IN" sz="2000" dirty="0"/>
                        <a:t>Manager’s Benefits</a:t>
                      </a:r>
                    </a:p>
                  </a:txBody>
                  <a:tcPr marL="47625" marR="47625" marT="47625" marB="47625"/>
                </a:tc>
                <a:tc>
                  <a:txBody>
                    <a:bodyPr/>
                    <a:lstStyle/>
                    <a:p>
                      <a:pPr algn="just"/>
                      <a:r>
                        <a:rPr lang="en-IN" sz="2000" dirty="0"/>
                        <a:t>Saves time and reduces conflicts, ensures efficiency and consistency in performance.</a:t>
                      </a:r>
                    </a:p>
                  </a:txBody>
                  <a:tcPr marL="47625" marR="47625" marT="47625" marB="47625"/>
                </a:tc>
                <a:extLst>
                  <a:ext uri="{0D108BD9-81ED-4DB2-BD59-A6C34878D82A}">
                    <a16:rowId xmlns:a16="http://schemas.microsoft.com/office/drawing/2014/main" val="10002"/>
                  </a:ext>
                </a:extLst>
              </a:tr>
              <a:tr h="1508985">
                <a:tc>
                  <a:txBody>
                    <a:bodyPr/>
                    <a:lstStyle/>
                    <a:p>
                      <a:pPr algn="l"/>
                      <a:r>
                        <a:rPr lang="en-IN" sz="2000"/>
                        <a:t>Employee’s Benefits</a:t>
                      </a:r>
                    </a:p>
                  </a:txBody>
                  <a:tcPr marL="47625" marR="47625" marT="47625" marB="47625"/>
                </a:tc>
                <a:tc>
                  <a:txBody>
                    <a:bodyPr/>
                    <a:lstStyle/>
                    <a:p>
                      <a:pPr algn="just"/>
                      <a:r>
                        <a:rPr lang="en-IN" sz="2000" dirty="0"/>
                        <a:t>Clarifies expectations of the employees, self assessment opportunities clarifies the job accountabilities and contributes to improved performance, clearly defines career paths and promotes job satisfaction.</a:t>
                      </a:r>
                    </a:p>
                  </a:txBody>
                  <a:tcPr marL="47625" marR="47625" marT="47625" marB="47625"/>
                </a:tc>
                <a:extLst>
                  <a:ext uri="{0D108BD9-81ED-4DB2-BD59-A6C34878D82A}">
                    <a16:rowId xmlns:a16="http://schemas.microsoft.com/office/drawing/2014/main" val="10003"/>
                  </a:ext>
                </a:extLst>
              </a:tr>
            </a:tbl>
          </a:graphicData>
        </a:graphic>
      </p:graphicFrame>
      <p:pic>
        <p:nvPicPr>
          <p:cNvPr id="5" name="Picture 4">
            <a:extLst>
              <a:ext uri="{FF2B5EF4-FFF2-40B4-BE49-F238E27FC236}">
                <a16:creationId xmlns:a16="http://schemas.microsoft.com/office/drawing/2014/main" id="{21F11BB9-4C83-4515-8EB6-018C1CE54E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9600" y="6248400"/>
            <a:ext cx="914400" cy="6096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A Huge Thank You&amp;quot; — Here&amp;#39;s What You Need to Kn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2" name="AutoShape 4" descr="A Huge Thank You&amp;quot; — Here&amp;#39;s What You Need to Kn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4" name="AutoShape 6" descr="A Huge Thank You&amp;quot; — Here&amp;#39;s What You Need to Kn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6" name="AutoShape 8" descr="A Huge Thank You&amp;quot; — Here&amp;#39;s What You Need to Kn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7420" name="Picture 12" descr="History of Thank You | Interpretation Company | Access 2 Interpreters"/>
          <p:cNvPicPr>
            <a:picLocks noChangeAspect="1" noChangeArrowheads="1"/>
          </p:cNvPicPr>
          <p:nvPr/>
        </p:nvPicPr>
        <p:blipFill>
          <a:blip r:embed="rId2" cstate="print"/>
          <a:srcRect/>
          <a:stretch>
            <a:fillRect/>
          </a:stretch>
        </p:blipFill>
        <p:spPr bwMode="auto">
          <a:xfrm>
            <a:off x="228600" y="1066800"/>
            <a:ext cx="8610600" cy="4572000"/>
          </a:xfrm>
          <a:prstGeom prst="rect">
            <a:avLst/>
          </a:prstGeom>
          <a:noFill/>
        </p:spPr>
      </p:pic>
      <p:pic>
        <p:nvPicPr>
          <p:cNvPr id="9" name="Picture 8">
            <a:extLst>
              <a:ext uri="{FF2B5EF4-FFF2-40B4-BE49-F238E27FC236}">
                <a16:creationId xmlns:a16="http://schemas.microsoft.com/office/drawing/2014/main" id="{735E534D-667E-4476-BD10-66098689A4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9600" y="6248400"/>
            <a:ext cx="914400" cy="609600"/>
          </a:xfrm>
          <a:prstGeom prst="rect">
            <a:avLst/>
          </a:prstGeom>
        </p:spPr>
      </p:pic>
      <p:sp>
        <p:nvSpPr>
          <p:cNvPr id="10" name="Title 1">
            <a:extLst>
              <a:ext uri="{FF2B5EF4-FFF2-40B4-BE49-F238E27FC236}">
                <a16:creationId xmlns:a16="http://schemas.microsoft.com/office/drawing/2014/main" id="{B255AFB0-A001-4046-92B6-996A1AFE0E50}"/>
              </a:ext>
            </a:extLst>
          </p:cNvPr>
          <p:cNvSpPr>
            <a:spLocks noGrp="1"/>
          </p:cNvSpPr>
          <p:nvPr>
            <p:ph type="title"/>
          </p:nvPr>
        </p:nvSpPr>
        <p:spPr>
          <a:xfrm>
            <a:off x="0" y="0"/>
            <a:ext cx="9144000" cy="533400"/>
          </a:xfrm>
          <a:solidFill>
            <a:srgbClr val="FFC000"/>
          </a:solidFill>
        </p:spPr>
        <p:txBody>
          <a:bodyPr>
            <a:noAutofit/>
          </a:bodyPr>
          <a:lstStyle/>
          <a:p>
            <a:r>
              <a:rPr lang="en-IN" sz="2000" u="sng" dirty="0">
                <a:latin typeface="Arial Rounded MT Bold" pitchFamily="34" charset="0"/>
              </a:rPr>
              <a:t>Accolades HRMS Website – Coming Soon…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TotalTime>
  <Words>401</Words>
  <Application>Microsoft Office PowerPoint</Application>
  <PresentationFormat>On-screen Show (4:3)</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Rounded MT Bold</vt:lpstr>
      <vt:lpstr>Calibri</vt:lpstr>
      <vt:lpstr>Office Theme</vt:lpstr>
      <vt:lpstr> Mr. Sarvang Shah Accolades Solutions Mobile: +91 9067408464 Email ID: sarvang@accolades-solutions.com        . www.accolades-solutions.com  </vt:lpstr>
      <vt:lpstr>Accolades HRMS Website – Coming Soon…on Date: 1 Feb 2022 </vt:lpstr>
      <vt:lpstr>Accolades HRMS Website – Coming Soon…on Date: 1 Feb 2022 </vt:lpstr>
      <vt:lpstr>Introduction </vt:lpstr>
      <vt:lpstr>Objectives of performance management  </vt:lpstr>
      <vt:lpstr>Benefits of performance management </vt:lpstr>
      <vt:lpstr>Accolades HRMS Website – Coming Soon…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Management System</dc:title>
  <dc:creator>jspl</dc:creator>
  <cp:lastModifiedBy>Sarvang Shah</cp:lastModifiedBy>
  <cp:revision>22</cp:revision>
  <cp:lastPrinted>2022-01-20T10:19:35Z</cp:lastPrinted>
  <dcterms:created xsi:type="dcterms:W3CDTF">2022-01-20T05:31:05Z</dcterms:created>
  <dcterms:modified xsi:type="dcterms:W3CDTF">2022-01-21T04:50:50Z</dcterms:modified>
</cp:coreProperties>
</file>